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65" r:id="rId5"/>
    <p:sldId id="259" r:id="rId6"/>
    <p:sldId id="260" r:id="rId7"/>
    <p:sldId id="270" r:id="rId8"/>
    <p:sldId id="268" r:id="rId9"/>
    <p:sldId id="262" r:id="rId10"/>
    <p:sldId id="271" r:id="rId11"/>
    <p:sldId id="272" r:id="rId12"/>
    <p:sldId id="261" r:id="rId13"/>
    <p:sldId id="263" r:id="rId14"/>
    <p:sldId id="266" r:id="rId15"/>
    <p:sldId id="264" r:id="rId16"/>
    <p:sldId id="269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97"/>
    <p:restoredTop sz="94694"/>
  </p:normalViewPr>
  <p:slideViewPr>
    <p:cSldViewPr snapToGrid="0">
      <p:cViewPr varScale="1">
        <p:scale>
          <a:sx n="161" d="100"/>
          <a:sy n="161" d="100"/>
        </p:scale>
        <p:origin x="1072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07ab5b5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07ab5b5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55ffcdc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55ffcdc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39de70d9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39de70d9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079dd3b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079dd3b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39de70d9a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39de70d9a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39de70d9a7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39de70d9a7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39de70d9a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39de70d9a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7221c62db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7221c62db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9de70d9a7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39de70d9a7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7221c62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7221c62d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dbudd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Programming in Python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NDP Mini-course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Matt Budde, PhD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Aug 27-28 2025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1E67DF4-E3BD-D65B-A424-13CC3DC520CC}"/>
              </a:ext>
            </a:extLst>
          </p:cNvPr>
          <p:cNvGrpSpPr/>
          <p:nvPr/>
        </p:nvGrpSpPr>
        <p:grpSpPr>
          <a:xfrm>
            <a:off x="286246" y="692398"/>
            <a:ext cx="1538903" cy="2702809"/>
            <a:chOff x="286246" y="692398"/>
            <a:chExt cx="2258171" cy="396607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C3FB7673-0558-E4C3-7821-9FD073EB15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r="58912"/>
            <a:stretch/>
          </p:blipFill>
          <p:spPr>
            <a:xfrm>
              <a:off x="286246" y="692398"/>
              <a:ext cx="2258171" cy="396607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FAC8C85-5D5C-B3F3-43E1-E1B30BD6A7B3}"/>
                </a:ext>
              </a:extLst>
            </p:cNvPr>
            <p:cNvSpPr/>
            <p:nvPr/>
          </p:nvSpPr>
          <p:spPr>
            <a:xfrm>
              <a:off x="1113182" y="3808676"/>
              <a:ext cx="842838" cy="81103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" name="Google Shape;96;p20">
            <a:extLst>
              <a:ext uri="{FF2B5EF4-FFF2-40B4-BE49-F238E27FC236}">
                <a16:creationId xmlns:a16="http://schemas.microsoft.com/office/drawing/2014/main" id="{076AAC69-D377-91A9-9F12-29D01A58166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23558" y="53319"/>
            <a:ext cx="7886700" cy="44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Terminal: running a script all-at-once</a:t>
            </a:r>
            <a:endParaRPr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46B456-7E1C-6091-0C0B-250F4BF87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1616" y="1844153"/>
            <a:ext cx="6423074" cy="27028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D69339C-C98B-A9C2-32F8-68E18BF55235}"/>
              </a:ext>
            </a:extLst>
          </p:cNvPr>
          <p:cNvSpPr txBox="1"/>
          <p:nvPr/>
        </p:nvSpPr>
        <p:spPr>
          <a:xfrm>
            <a:off x="5297964" y="1382488"/>
            <a:ext cx="34067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In terminal, type: </a:t>
            </a:r>
            <a: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sz="12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DoSomething.py</a:t>
            </a:r>
            <a:br>
              <a:rPr lang="en-US" sz="12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will run the file/script</a:t>
            </a:r>
          </a:p>
        </p:txBody>
      </p:sp>
    </p:spTree>
    <p:extLst>
      <p:ext uri="{BB962C8B-B14F-4D97-AF65-F5344CB8AC3E}">
        <p14:creationId xmlns:p14="http://schemas.microsoft.com/office/powerpoint/2010/main" val="670243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432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250100" y="1971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Using/installing python</a:t>
            </a:r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187975" y="940050"/>
            <a:ext cx="46086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 dirty="0"/>
              <a:t>Use an installer such as Anaconda</a:t>
            </a:r>
            <a:endParaRPr sz="1700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 sz="1700" dirty="0"/>
              <a:t>Interfaces with several software packages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 err="1"/>
              <a:t>Jupyter</a:t>
            </a:r>
            <a:r>
              <a:rPr lang="en" sz="1700" dirty="0"/>
              <a:t> (lab/notebook)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VS Code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 dirty="0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150" y="1738625"/>
            <a:ext cx="5631324" cy="32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628650" y="273846"/>
            <a:ext cx="7886700" cy="4095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IDE: Visual Studio Code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300" y="773627"/>
            <a:ext cx="7748075" cy="43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724050" y="25717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File browser</a:t>
            </a:r>
            <a:endParaRPr sz="1300">
              <a:solidFill>
                <a:srgbClr val="FFFF00"/>
              </a:solidFill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5498625" y="11139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editor</a:t>
            </a:r>
            <a:endParaRPr sz="1300">
              <a:solidFill>
                <a:srgbClr val="FFFF00"/>
              </a:solidFill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5295900" y="3872875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terminal</a:t>
            </a:r>
            <a:endParaRPr sz="13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Saving, Documenting, Sharing</a:t>
            </a: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Maintain good laboratory practices for storing and documenting code.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Reproducibility is key, be able to re-run the same code.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How to store code: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Most often, store it with the data to be processed (always backup!)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Repositories (</a:t>
            </a:r>
            <a:r>
              <a:rPr lang="en" dirty="0" err="1"/>
              <a:t>github</a:t>
            </a:r>
            <a:r>
              <a:rPr lang="en" dirty="0"/>
              <a:t>) are useful for collaborating &amp; versioning.  </a:t>
            </a:r>
            <a:endParaRPr dirty="0"/>
          </a:p>
          <a:p>
            <a:pPr marL="4572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Example: </a:t>
            </a:r>
            <a:r>
              <a:rPr lang="en" sz="1500" u="sng" dirty="0">
                <a:solidFill>
                  <a:schemeClr val="hlink"/>
                </a:solidFill>
                <a:hlinkClick r:id="rId3"/>
              </a:rPr>
              <a:t>https://github.com/mdbudde/</a:t>
            </a:r>
            <a:r>
              <a:rPr lang="en-US" sz="1500" u="sng" dirty="0" err="1">
                <a:solidFill>
                  <a:schemeClr val="hlink"/>
                </a:solidFill>
              </a:rPr>
              <a:t>NDPprogramming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dirty="0"/>
              <a:t>Just get started, but routinely consider workflow and ways to improve.</a:t>
            </a:r>
            <a:endParaRPr sz="15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50100" y="1971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Anaconda example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389" y="1155800"/>
            <a:ext cx="4765311" cy="288988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/>
          <p:nvPr/>
        </p:nvSpPr>
        <p:spPr>
          <a:xfrm>
            <a:off x="5102921" y="1811100"/>
            <a:ext cx="608300" cy="338900"/>
          </a:xfrm>
          <a:custGeom>
            <a:avLst/>
            <a:gdLst/>
            <a:ahLst/>
            <a:cxnLst/>
            <a:rect l="l" t="t" r="r" b="b"/>
            <a:pathLst>
              <a:path w="24332" h="13556" extrusionOk="0">
                <a:moveTo>
                  <a:pt x="1940" y="8416"/>
                </a:moveTo>
                <a:cubicBezTo>
                  <a:pt x="4915" y="14366"/>
                  <a:pt x="21879" y="14193"/>
                  <a:pt x="21879" y="7540"/>
                </a:cubicBezTo>
                <a:cubicBezTo>
                  <a:pt x="21879" y="814"/>
                  <a:pt x="979" y="1731"/>
                  <a:pt x="1721" y="8416"/>
                </a:cubicBezTo>
                <a:cubicBezTo>
                  <a:pt x="2552" y="15901"/>
                  <a:pt x="24971" y="14822"/>
                  <a:pt x="24289" y="7321"/>
                </a:cubicBezTo>
                <a:cubicBezTo>
                  <a:pt x="23565" y="-643"/>
                  <a:pt x="6280" y="-2278"/>
                  <a:pt x="625" y="3377"/>
                </a:cubicBezTo>
                <a:cubicBezTo>
                  <a:pt x="-1795" y="5797"/>
                  <a:pt x="3776" y="11264"/>
                  <a:pt x="7199" y="11264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8" name="Google Shape;118;p22"/>
          <p:cNvSpPr txBox="1"/>
          <p:nvPr/>
        </p:nvSpPr>
        <p:spPr>
          <a:xfrm>
            <a:off x="156481" y="988589"/>
            <a:ext cx="4347600" cy="22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700" dirty="0">
                <a:solidFill>
                  <a:schemeClr val="dk2"/>
                </a:solidFill>
              </a:rPr>
              <a:t>Conda maintains different environments</a:t>
            </a:r>
            <a:endParaRPr sz="17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Avoids conflicts and keeps versions organized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For example, </a:t>
            </a:r>
            <a:r>
              <a:rPr lang="en" sz="1300" dirty="0" err="1">
                <a:solidFill>
                  <a:schemeClr val="dk2"/>
                </a:solidFill>
              </a:rPr>
              <a:t>DeepLabCut</a:t>
            </a:r>
            <a:r>
              <a:rPr lang="en" sz="1300" dirty="0">
                <a:solidFill>
                  <a:schemeClr val="dk2"/>
                </a:solidFill>
              </a:rPr>
              <a:t> was developed with specific package versions.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Other code likely use different packages and versions of the same package.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Especially in python, </a:t>
            </a:r>
            <a:r>
              <a:rPr lang="en" sz="1300" u="sng" dirty="0">
                <a:solidFill>
                  <a:schemeClr val="dk2"/>
                </a:solidFill>
              </a:rPr>
              <a:t>versions matter</a:t>
            </a:r>
            <a:r>
              <a:rPr lang="en" sz="1300" dirty="0">
                <a:solidFill>
                  <a:schemeClr val="dk2"/>
                </a:solidFill>
              </a:rPr>
              <a:t>.</a:t>
            </a:r>
            <a:endParaRPr sz="13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2"/>
                </a:solidFill>
              </a:rPr>
              <a:t>pip: Python package installer </a:t>
            </a:r>
            <a:endParaRPr sz="13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8-19 at 2.59.27 PM">
            <a:hlinkClick r:id="" action="ppaction://media"/>
            <a:extLst>
              <a:ext uri="{FF2B5EF4-FFF2-40B4-BE49-F238E27FC236}">
                <a16:creationId xmlns:a16="http://schemas.microsoft.com/office/drawing/2014/main" id="{8E3A1FA1-D7C2-1A41-ED2A-EAF8836242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430" y="239232"/>
            <a:ext cx="6519900" cy="437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9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432169" y="361313"/>
            <a:ext cx="78924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latin typeface="Calibri"/>
                <a:ea typeface="Calibri"/>
                <a:cs typeface="Calibri"/>
                <a:sym typeface="Calibri"/>
              </a:rPr>
              <a:t>Mini-course Outline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Intro to python: why, installation, how to, 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Python language basics (</a:t>
            </a:r>
            <a:r>
              <a:rPr lang="en" sz="16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 notebook)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Variables, conditional statements, loops, functions, imports, </a:t>
            </a:r>
            <a:r>
              <a:rPr lang="en" sz="1600" dirty="0" err="1"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Example problems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Python for figures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Getting started for yourself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775" y="910275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432175" y="361325"/>
            <a:ext cx="84747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latin typeface="Calibri"/>
                <a:ea typeface="Calibri"/>
                <a:cs typeface="Calibri"/>
                <a:sym typeface="Calibri"/>
              </a:rPr>
              <a:t>Getting started in the lab:</a:t>
            </a:r>
            <a:endParaRPr sz="17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Like most other things, programming is a tool to help your science.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it to do what you need/want to get done.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Accelerate tasks that you would otherwise do slower/manually.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Alter code to achieve things that it currently doesn’t.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Find a task in the lab you think is feasible to accomplish in a few hours or days. 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Choose something that will actually help you, not simply something as a tutorial.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Pick something with a definite endpoint; not just didactic learning.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not write from scratch!  Steal, borrow, beg, for similar code that you can modify.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Examples, 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Convert formatted files from other programs (behavior, flow cytometry, etc..) into a single dataset for statistical analysis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Replacing cut/paste steps in other programs (Excel)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Create and re-create figures from data.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Other options…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ChatGPT-&gt; start using it, now!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python?</a:t>
            </a:r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01275" y="1369225"/>
            <a:ext cx="4562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Popularity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Broadly used in scientific programming.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Very easy to get started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Ample resources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may have already used it.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not python?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slow(er)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Not ideal for computationally-intensive tasks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versions/variants, decentralized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750" y="1324600"/>
            <a:ext cx="3923576" cy="348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 in python</a:t>
            </a:r>
            <a:endParaRPr dirty="0"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409050" y="12023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 err="1"/>
              <a:t>Jupyter</a:t>
            </a:r>
            <a:r>
              <a:rPr lang="en" dirty="0"/>
              <a:t>-(lab/notebook): browser-based tool to run scripts and portions of scripts</a:t>
            </a:r>
            <a:endParaRPr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Very useful &amp; intuitive to get started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Not as easy for efficient programming (non-interactive programs)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Interactive development environment (IDE): software to assist programming, running code, debugging, </a:t>
            </a:r>
            <a:r>
              <a:rPr lang="en" dirty="0" err="1"/>
              <a:t>etc</a:t>
            </a:r>
            <a:endParaRPr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Useful for more intensive tasks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Typically programs that access files or run for longer times.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Visual Studio Code (</a:t>
            </a:r>
            <a:r>
              <a:rPr lang="en" dirty="0" err="1"/>
              <a:t>VSCode</a:t>
            </a:r>
            <a:r>
              <a:rPr lang="en" dirty="0"/>
              <a:t>) is a popular choice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E3E7D-F86E-F490-F4DD-A52B486D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concepts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25F93-968B-B2CA-B9E0-C1508D1C7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034" y="1268044"/>
            <a:ext cx="8889727" cy="3263400"/>
          </a:xfrm>
        </p:spPr>
        <p:txBody>
          <a:bodyPr>
            <a:normAutofit fontScale="92500" lnSpcReduction="10000"/>
          </a:bodyPr>
          <a:lstStyle/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Python is the main programming language</a:t>
            </a: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FF0000"/>
                </a:solidFill>
              </a:rPr>
              <a:t>Packages</a:t>
            </a:r>
            <a:r>
              <a:rPr lang="en-US" sz="1400" dirty="0"/>
              <a:t> are tools written in python by others (pandas, matplotlib, </a:t>
            </a:r>
            <a:r>
              <a:rPr lang="en-US" sz="1400" dirty="0" err="1"/>
              <a:t>numpy</a:t>
            </a:r>
            <a:r>
              <a:rPr lang="en-US" sz="1400" dirty="0"/>
              <a:t>):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/>
              <a:t>Installed using </a:t>
            </a:r>
            <a:r>
              <a:rPr lang="en-US" sz="1100" dirty="0">
                <a:solidFill>
                  <a:srgbClr val="FF0000"/>
                </a:solidFill>
              </a:rPr>
              <a:t>pip</a:t>
            </a:r>
            <a:r>
              <a:rPr lang="en-US" sz="1100" dirty="0"/>
              <a:t> (python package installer):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pip install matplotlib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Used in your code by importing:</a:t>
            </a:r>
          </a:p>
          <a:p>
            <a:pPr marL="1054100" lvl="2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matplotlib #for the whole package</a:t>
            </a:r>
          </a:p>
          <a:p>
            <a:pPr marL="1054100" lvl="2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from matplotlib import plot #for just some function/part of package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Because code/programs rely on certain versions, a set of packages can be created into an ‘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’.</a:t>
            </a: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Python code is executed through a ‘kernel’ or python version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, select a kernel with a given or default environment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On your computer, a terminal is typically used to run a program: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DoSomething.py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high degree of flexibility/customization can often be a challenge for users (new and experienced).</a:t>
            </a:r>
          </a:p>
        </p:txBody>
      </p:sp>
    </p:spTree>
    <p:extLst>
      <p:ext uri="{BB962C8B-B14F-4D97-AF65-F5344CB8AC3E}">
        <p14:creationId xmlns:p14="http://schemas.microsoft.com/office/powerpoint/2010/main" val="3982033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469FB7-C6C3-6967-1552-5045C5878ED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76588"/>
          <a:stretch/>
        </p:blipFill>
        <p:spPr>
          <a:xfrm>
            <a:off x="1336813" y="1187431"/>
            <a:ext cx="6470374" cy="900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041E16-7C7C-F24A-4DE0-2A65C82F3ACB}"/>
              </a:ext>
            </a:extLst>
          </p:cNvPr>
          <p:cNvSpPr txBox="1"/>
          <p:nvPr/>
        </p:nvSpPr>
        <p:spPr>
          <a:xfrm>
            <a:off x="2286000" y="39377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mdbudde</a:t>
            </a:r>
            <a:r>
              <a:rPr lang="en-US" dirty="0"/>
              <a:t>/</a:t>
            </a:r>
            <a:r>
              <a:rPr lang="en-US" dirty="0" err="1"/>
              <a:t>NDPprogramming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9672FA-1147-5B80-57CD-59133ED6F1D7}"/>
              </a:ext>
            </a:extLst>
          </p:cNvPr>
          <p:cNvSpPr/>
          <p:nvPr/>
        </p:nvSpPr>
        <p:spPr>
          <a:xfrm>
            <a:off x="1075765" y="1564749"/>
            <a:ext cx="1271358" cy="4107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2A4DB-C163-7D0D-D2C6-CF181392B4EC}"/>
              </a:ext>
            </a:extLst>
          </p:cNvPr>
          <p:cNvSpPr txBox="1"/>
          <p:nvPr/>
        </p:nvSpPr>
        <p:spPr>
          <a:xfrm>
            <a:off x="176035" y="1348796"/>
            <a:ext cx="12273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Start Notebook Here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11092D-3916-682C-696D-C5DA1B3036C8}"/>
              </a:ext>
            </a:extLst>
          </p:cNvPr>
          <p:cNvSpPr txBox="1"/>
          <p:nvPr/>
        </p:nvSpPr>
        <p:spPr>
          <a:xfrm>
            <a:off x="940593" y="2571750"/>
            <a:ext cx="69882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For this bootcamp, all files are saved in a </a:t>
            </a:r>
            <a:r>
              <a:rPr lang="en-US" dirty="0" err="1"/>
              <a:t>github</a:t>
            </a:r>
            <a:r>
              <a:rPr lang="en-US" dirty="0"/>
              <a:t> repository and loaded into a web-based program (binder) to run.</a:t>
            </a:r>
          </a:p>
          <a:p>
            <a:endParaRPr lang="en-US" dirty="0"/>
          </a:p>
          <a:p>
            <a:r>
              <a:rPr lang="en-US" dirty="0"/>
              <a:t>Files can be edited, but changes will not be saved back to the main files, so edit and program with them to learn and develop.</a:t>
            </a:r>
          </a:p>
          <a:p>
            <a:endParaRPr lang="en-US" dirty="0"/>
          </a:p>
          <a:p>
            <a:r>
              <a:rPr lang="en-US" dirty="0"/>
              <a:t>Later I will show you how to get started with your own coding setup (</a:t>
            </a:r>
            <a:r>
              <a:rPr lang="en-US" dirty="0" err="1"/>
              <a:t>vscode</a:t>
            </a:r>
            <a:r>
              <a:rPr lang="en-US" dirty="0"/>
              <a:t>). </a:t>
            </a:r>
          </a:p>
          <a:p>
            <a:pPr marL="285750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86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BCFDF7-F76D-1A2E-C5A7-476B6A94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03492"/>
            <a:ext cx="7772400" cy="3536516"/>
          </a:xfrm>
          <a:prstGeom prst="rect">
            <a:avLst/>
          </a:prstGeom>
        </p:spPr>
      </p:pic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123558" y="53319"/>
            <a:ext cx="7886700" cy="44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 err="1"/>
              <a:t>Jupyter</a:t>
            </a:r>
            <a:r>
              <a:rPr lang="en" sz="1800" dirty="0"/>
              <a:t> notebook: Step-by-step running code snippets</a:t>
            </a:r>
            <a:endParaRPr sz="1800" dirty="0"/>
          </a:p>
        </p:txBody>
      </p:sp>
      <p:sp>
        <p:nvSpPr>
          <p:cNvPr id="98" name="Google Shape;98;p20"/>
          <p:cNvSpPr txBox="1"/>
          <p:nvPr/>
        </p:nvSpPr>
        <p:spPr>
          <a:xfrm>
            <a:off x="3398432" y="403009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run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7167320" y="27355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E69138"/>
                </a:solidFill>
              </a:rPr>
              <a:t>C</a:t>
            </a:r>
            <a:r>
              <a:rPr lang="en" sz="1300" dirty="0">
                <a:solidFill>
                  <a:srgbClr val="E69138"/>
                </a:solidFill>
              </a:rPr>
              <a:t>ode editor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3207769" y="31177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output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6788888" y="378320"/>
            <a:ext cx="1951256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computer/kernel</a:t>
            </a:r>
            <a:endParaRPr sz="1300" dirty="0">
              <a:solidFill>
                <a:srgbClr val="E69138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8F56F5-DE30-BC4D-D4DE-311850268502}"/>
              </a:ext>
            </a:extLst>
          </p:cNvPr>
          <p:cNvCxnSpPr/>
          <p:nvPr/>
        </p:nvCxnSpPr>
        <p:spPr>
          <a:xfrm flipH="1">
            <a:off x="2955851" y="717547"/>
            <a:ext cx="563526" cy="430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7EC391-F4D0-C849-970F-455C5614AB92}"/>
              </a:ext>
            </a:extLst>
          </p:cNvPr>
          <p:cNvCxnSpPr>
            <a:cxnSpLocks/>
          </p:cNvCxnSpPr>
          <p:nvPr/>
        </p:nvCxnSpPr>
        <p:spPr>
          <a:xfrm>
            <a:off x="7581014" y="717547"/>
            <a:ext cx="348006" cy="387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395</TotalTime>
  <Words>776</Words>
  <Application>Microsoft Macintosh PowerPoint</Application>
  <PresentationFormat>On-screen Show (16:9)</PresentationFormat>
  <Paragraphs>107</Paragraphs>
  <Slides>16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Courier New</vt:lpstr>
      <vt:lpstr>Simple Light</vt:lpstr>
      <vt:lpstr>Scientific Programming in Python</vt:lpstr>
      <vt:lpstr>PowerPoint Presentation</vt:lpstr>
      <vt:lpstr>PowerPoint Presentation</vt:lpstr>
      <vt:lpstr>PowerPoint Presentation</vt:lpstr>
      <vt:lpstr>Why python?</vt:lpstr>
      <vt:lpstr>Programming in python</vt:lpstr>
      <vt:lpstr>Python concepts</vt:lpstr>
      <vt:lpstr>PowerPoint Presentation</vt:lpstr>
      <vt:lpstr>Jupyter notebook: Step-by-step running code snippets</vt:lpstr>
      <vt:lpstr>Terminal: running a script all-at-once</vt:lpstr>
      <vt:lpstr>PowerPoint Presentation</vt:lpstr>
      <vt:lpstr>Using/installing python</vt:lpstr>
      <vt:lpstr>IDE: Visual Studio Code</vt:lpstr>
      <vt:lpstr>Saving, Documenting, Sharing</vt:lpstr>
      <vt:lpstr>Anaconda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Budde, Matthew</cp:lastModifiedBy>
  <cp:revision>1</cp:revision>
  <dcterms:modified xsi:type="dcterms:W3CDTF">2025-08-20T17:11:56Z</dcterms:modified>
</cp:coreProperties>
</file>